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0" r:id="rId1"/>
  </p:sldMasterIdLst>
  <p:notesMasterIdLst>
    <p:notesMasterId r:id="rId16"/>
  </p:notesMasterIdLst>
  <p:sldIdLst>
    <p:sldId id="256" r:id="rId2"/>
    <p:sldId id="258" r:id="rId3"/>
    <p:sldId id="259" r:id="rId4"/>
    <p:sldId id="276" r:id="rId5"/>
    <p:sldId id="260" r:id="rId6"/>
    <p:sldId id="277" r:id="rId7"/>
    <p:sldId id="261" r:id="rId8"/>
    <p:sldId id="278" r:id="rId9"/>
    <p:sldId id="279" r:id="rId10"/>
    <p:sldId id="280" r:id="rId11"/>
    <p:sldId id="281" r:id="rId12"/>
    <p:sldId id="282" r:id="rId13"/>
    <p:sldId id="273" r:id="rId14"/>
    <p:sldId id="283" r:id="rId15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2" autoAdjust="0"/>
    <p:restoredTop sz="94668"/>
  </p:normalViewPr>
  <p:slideViewPr>
    <p:cSldViewPr>
      <p:cViewPr varScale="1">
        <p:scale>
          <a:sx n="107" d="100"/>
          <a:sy n="107" d="100"/>
        </p:scale>
        <p:origin x="2120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4B996-D6D6-445F-988E-A02BBF36E736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6E4EC-B03C-4B9A-B534-A802828E64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328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693402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1" y="1"/>
            <a:ext cx="2695629" cy="756285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2223" y="1237717"/>
            <a:ext cx="7710944" cy="2632992"/>
          </a:xfrm>
        </p:spPr>
        <p:txBody>
          <a:bodyPr anchor="b">
            <a:normAutofit/>
          </a:bodyPr>
          <a:lstStyle>
            <a:lvl1pPr algn="l">
              <a:defRPr sz="5293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2223" y="3972247"/>
            <a:ext cx="7710944" cy="1825938"/>
          </a:xfrm>
        </p:spPr>
        <p:txBody>
          <a:bodyPr>
            <a:normAutofit/>
          </a:bodyPr>
          <a:lstStyle>
            <a:lvl1pPr marL="0" indent="0" algn="l">
              <a:buNone/>
              <a:defRPr sz="2206" cap="all" baseline="0">
                <a:solidFill>
                  <a:schemeClr val="tx2"/>
                </a:solidFill>
              </a:defRPr>
            </a:lvl1pPr>
            <a:lvl2pPr marL="504200" indent="0" algn="ctr">
              <a:buNone/>
              <a:defRPr sz="2206"/>
            </a:lvl2pPr>
            <a:lvl3pPr marL="1008400" indent="0" algn="ctr">
              <a:buNone/>
              <a:defRPr sz="1985"/>
            </a:lvl3pPr>
            <a:lvl4pPr marL="1512600" indent="0" algn="ctr">
              <a:buNone/>
              <a:defRPr sz="1764"/>
            </a:lvl4pPr>
            <a:lvl5pPr marL="2016801" indent="0" algn="ctr">
              <a:buNone/>
              <a:defRPr sz="1764"/>
            </a:lvl5pPr>
            <a:lvl6pPr marL="2521001" indent="0" algn="ctr">
              <a:buNone/>
              <a:defRPr sz="1764"/>
            </a:lvl6pPr>
            <a:lvl7pPr marL="3025201" indent="0" algn="ctr">
              <a:buNone/>
              <a:defRPr sz="1764"/>
            </a:lvl7pPr>
            <a:lvl8pPr marL="3529401" indent="0" algn="ctr">
              <a:buNone/>
              <a:defRPr sz="1764"/>
            </a:lvl8pPr>
            <a:lvl9pPr marL="4033601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4008" y="5966251"/>
            <a:ext cx="2406015" cy="4026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2222" y="5966251"/>
            <a:ext cx="4494953" cy="40265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6858" y="5966249"/>
            <a:ext cx="676310" cy="402652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06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112" y="4747090"/>
            <a:ext cx="8693961" cy="903566"/>
          </a:xfrm>
        </p:spPr>
        <p:txBody>
          <a:bodyPr anchor="b">
            <a:normAutofit/>
          </a:bodyPr>
          <a:lstStyle>
            <a:lvl1pPr>
              <a:defRPr sz="35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1112" y="668753"/>
            <a:ext cx="8693961" cy="3638922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529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1072" y="5650655"/>
            <a:ext cx="8692649" cy="752615"/>
          </a:xfrm>
        </p:spPr>
        <p:txBody>
          <a:bodyPr>
            <a:normAutofit/>
          </a:bodyPr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3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153" y="672253"/>
            <a:ext cx="8688348" cy="3781425"/>
          </a:xfrm>
        </p:spPr>
        <p:txBody>
          <a:bodyPr anchor="ctr">
            <a:normAutofit/>
          </a:bodyPr>
          <a:lstStyle>
            <a:lvl1pPr>
              <a:defRPr sz="39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1112" y="4873837"/>
            <a:ext cx="8687036" cy="1512569"/>
          </a:xfrm>
        </p:spPr>
        <p:txBody>
          <a:bodyPr anchor="ctr">
            <a:normAutofit/>
          </a:bodyPr>
          <a:lstStyle>
            <a:lvl1pPr marL="0" indent="0">
              <a:buNone/>
              <a:defRPr sz="1985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925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448" y="672254"/>
            <a:ext cx="8159289" cy="3030906"/>
          </a:xfrm>
        </p:spPr>
        <p:txBody>
          <a:bodyPr anchor="ctr">
            <a:normAutofit/>
          </a:bodyPr>
          <a:lstStyle>
            <a:lvl1pPr>
              <a:defRPr sz="39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09149" y="3711461"/>
            <a:ext cx="7676495" cy="605390"/>
          </a:xfrm>
        </p:spPr>
        <p:txBody>
          <a:bodyPr anchor="t">
            <a:normAutofit/>
          </a:bodyPr>
          <a:lstStyle>
            <a:lvl1pPr marL="0" indent="0">
              <a:buNone/>
              <a:defRPr sz="154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1112" y="4752883"/>
            <a:ext cx="8688390" cy="1642583"/>
          </a:xfrm>
        </p:spPr>
        <p:txBody>
          <a:bodyPr anchor="ctr">
            <a:normAutofit/>
          </a:bodyPr>
          <a:lstStyle>
            <a:lvl1pPr marL="0" indent="0">
              <a:buNone/>
              <a:defRPr sz="1985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814610" y="792300"/>
            <a:ext cx="534670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2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142100" y="3049150"/>
            <a:ext cx="534670" cy="644878"/>
          </a:xfrm>
          <a:prstGeom prst="rect">
            <a:avLst/>
          </a:prstGeom>
        </p:spPr>
        <p:txBody>
          <a:bodyPr vert="horz" lIns="100838" tIns="50419" rIns="100838" bIns="50419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22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5079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113" y="2353375"/>
            <a:ext cx="8688389" cy="2769996"/>
          </a:xfrm>
        </p:spPr>
        <p:txBody>
          <a:bodyPr anchor="b">
            <a:normAutofit/>
          </a:bodyPr>
          <a:lstStyle>
            <a:lvl1pPr>
              <a:defRPr sz="39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1072" y="5136358"/>
            <a:ext cx="8687077" cy="1257877"/>
          </a:xfrm>
        </p:spPr>
        <p:txBody>
          <a:bodyPr anchor="t">
            <a:normAutofit/>
          </a:bodyPr>
          <a:lstStyle>
            <a:lvl1pPr marL="0" indent="0">
              <a:buNone/>
              <a:defRPr sz="1985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6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001115" y="672253"/>
            <a:ext cx="8688386" cy="210079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1112" y="2949338"/>
            <a:ext cx="2803947" cy="75628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6" b="0" cap="all" baseline="0">
                <a:solidFill>
                  <a:schemeClr val="tx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01113" y="3705623"/>
            <a:ext cx="2802494" cy="2680782"/>
          </a:xfrm>
        </p:spPr>
        <p:txBody>
          <a:bodyPr anchor="t">
            <a:normAutofit/>
          </a:bodyPr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9827" y="2952836"/>
            <a:ext cx="2792971" cy="75628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6" b="0" cap="all" baseline="0">
                <a:solidFill>
                  <a:schemeClr val="tx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59826" y="3709121"/>
            <a:ext cx="2793754" cy="2680782"/>
          </a:xfrm>
        </p:spPr>
        <p:txBody>
          <a:bodyPr anchor="t">
            <a:normAutofit/>
          </a:bodyPr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87247" y="2949338"/>
            <a:ext cx="2802253" cy="756285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6" b="0" cap="all" baseline="0">
                <a:solidFill>
                  <a:schemeClr val="tx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887247" y="3705623"/>
            <a:ext cx="2802253" cy="2680782"/>
          </a:xfrm>
        </p:spPr>
        <p:txBody>
          <a:bodyPr anchor="t">
            <a:normAutofit/>
          </a:bodyPr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14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001114" y="672253"/>
            <a:ext cx="8688386" cy="210079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01114" y="4857291"/>
            <a:ext cx="2802492" cy="635489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6" b="0" cap="all" baseline="0">
                <a:solidFill>
                  <a:schemeClr val="tx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01114" y="2941106"/>
            <a:ext cx="2802492" cy="16806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85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01114" y="5492781"/>
            <a:ext cx="2802492" cy="901899"/>
          </a:xfrm>
        </p:spPr>
        <p:txBody>
          <a:bodyPr anchor="t">
            <a:normAutofit/>
          </a:bodyPr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7274" y="4857291"/>
            <a:ext cx="2807018" cy="635489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6" b="0" cap="all" baseline="0">
                <a:solidFill>
                  <a:schemeClr val="tx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37274" y="2941106"/>
            <a:ext cx="2805737" cy="16806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85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35993" y="5492778"/>
            <a:ext cx="2807018" cy="893627"/>
          </a:xfrm>
        </p:spPr>
        <p:txBody>
          <a:bodyPr anchor="t">
            <a:normAutofit/>
          </a:bodyPr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87357" y="4857289"/>
            <a:ext cx="2798546" cy="635489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206" b="0" cap="all" baseline="0">
                <a:solidFill>
                  <a:schemeClr val="tx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887247" y="2941106"/>
            <a:ext cx="2802254" cy="1680633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985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887247" y="5492777"/>
            <a:ext cx="2802253" cy="893630"/>
          </a:xfrm>
        </p:spPr>
        <p:txBody>
          <a:bodyPr anchor="t">
            <a:normAutofit/>
          </a:bodyPr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36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8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30940" y="672254"/>
            <a:ext cx="1758561" cy="571415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1112" y="672254"/>
            <a:ext cx="6796160" cy="571415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84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1001115" y="682088"/>
            <a:ext cx="8688386" cy="1630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1001115" y="2480685"/>
            <a:ext cx="8688386" cy="39057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6540341" y="6487948"/>
            <a:ext cx="2406015" cy="4026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1114" y="6487946"/>
            <a:ext cx="5472394" cy="402652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13191" y="6487945"/>
            <a:ext cx="676310" cy="402652"/>
          </a:xfr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25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112" y="1565093"/>
            <a:ext cx="8688388" cy="3145935"/>
          </a:xfrm>
        </p:spPr>
        <p:txBody>
          <a:bodyPr anchor="b">
            <a:normAutofit/>
          </a:bodyPr>
          <a:lstStyle>
            <a:lvl1pPr>
              <a:defRPr sz="397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112" y="4879088"/>
            <a:ext cx="8688388" cy="1516072"/>
          </a:xfrm>
        </p:spPr>
        <p:txBody>
          <a:bodyPr>
            <a:normAutofit/>
          </a:bodyPr>
          <a:lstStyle>
            <a:lvl1pPr marL="0" indent="0">
              <a:buNone/>
              <a:defRPr sz="1985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6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1112" y="2480683"/>
            <a:ext cx="4278754" cy="39057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5" y="2480683"/>
            <a:ext cx="4275966" cy="390572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184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112" y="682760"/>
            <a:ext cx="8688388" cy="16298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717" y="2480683"/>
            <a:ext cx="4018151" cy="90859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647" b="0" cap="all" baseline="0">
                <a:solidFill>
                  <a:schemeClr val="tx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1113" y="3389275"/>
            <a:ext cx="4278755" cy="29971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135" y="2480682"/>
            <a:ext cx="4015364" cy="90859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647" b="0" cap="all" baseline="0">
                <a:solidFill>
                  <a:schemeClr val="tx1"/>
                </a:solidFill>
              </a:defRPr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3389275"/>
            <a:ext cx="4275966" cy="29971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18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756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4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756" y="672254"/>
            <a:ext cx="3382066" cy="1808428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2417" y="653579"/>
            <a:ext cx="5167082" cy="5732828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756" y="2480683"/>
            <a:ext cx="3382066" cy="3905723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48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116" y="672253"/>
            <a:ext cx="4390050" cy="1808430"/>
          </a:xfrm>
        </p:spPr>
        <p:txBody>
          <a:bodyPr anchor="b"/>
          <a:lstStyle>
            <a:lvl1pPr>
              <a:defRPr sz="352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1769" y="672253"/>
            <a:ext cx="4037733" cy="5714156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529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1114" y="2480683"/>
            <a:ext cx="4390052" cy="3905723"/>
          </a:xfrm>
        </p:spPr>
        <p:txBody>
          <a:bodyPr/>
          <a:lstStyle>
            <a:lvl1pPr marL="0" indent="0">
              <a:buNone/>
              <a:defRPr sz="1764"/>
            </a:lvl1pPr>
            <a:lvl2pPr marL="504200" indent="0">
              <a:buNone/>
              <a:defRPr sz="1544"/>
            </a:lvl2pPr>
            <a:lvl3pPr marL="1008400" indent="0">
              <a:buNone/>
              <a:defRPr sz="1323"/>
            </a:lvl3pPr>
            <a:lvl4pPr marL="1512600" indent="0">
              <a:buNone/>
              <a:defRPr sz="1103"/>
            </a:lvl4pPr>
            <a:lvl5pPr marL="2016801" indent="0">
              <a:buNone/>
              <a:defRPr sz="1103"/>
            </a:lvl5pPr>
            <a:lvl6pPr marL="2521001" indent="0">
              <a:buNone/>
              <a:defRPr sz="1103"/>
            </a:lvl6pPr>
            <a:lvl7pPr marL="3025201" indent="0">
              <a:buNone/>
              <a:defRPr sz="1103"/>
            </a:lvl7pPr>
            <a:lvl8pPr marL="3529401" indent="0">
              <a:buNone/>
              <a:defRPr sz="1103"/>
            </a:lvl8pPr>
            <a:lvl9pPr marL="4033601" indent="0">
              <a:buNone/>
              <a:defRPr sz="110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49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693402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6709" y="1"/>
            <a:ext cx="10573852" cy="756285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1115" y="682088"/>
            <a:ext cx="8688386" cy="163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115" y="2480685"/>
            <a:ext cx="8688386" cy="3905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40341" y="6487948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114" y="6487946"/>
            <a:ext cx="5472394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3191" y="6487945"/>
            <a:ext cx="676310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31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sz="397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100" indent="-252100" algn="l" defTabSz="1008400" rtl="0" eaLnBrk="1" latinLnBrk="0" hangingPunct="1">
        <a:lnSpc>
          <a:spcPct val="120000"/>
        </a:lnSpc>
        <a:spcBef>
          <a:spcPts val="1103"/>
        </a:spcBef>
        <a:buSzPct val="125000"/>
        <a:buFont typeface="Arial" panose="020B0604020202020204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1pPr>
      <a:lvl2pPr marL="756300" indent="-252100" algn="l" defTabSz="1008400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4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4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4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120000"/>
        </a:lnSpc>
        <a:spcBef>
          <a:spcPts val="551"/>
        </a:spcBef>
        <a:buSzPct val="125000"/>
        <a:buFont typeface="Arial" panose="020B0604020202020204" pitchFamily="34" charset="0"/>
        <a:buChar char="•"/>
        <a:defRPr sz="15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xsv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2222223" y="3019425"/>
            <a:ext cx="6297356" cy="55399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720"/>
              </a:spcBef>
            </a:pPr>
            <a:r>
              <a:rPr lang="ru-RU" sz="4400" spc="-190" dirty="0" err="1">
                <a:solidFill>
                  <a:srgbClr val="FFFFFF"/>
                </a:solidFill>
                <a:latin typeface="Arial Black"/>
                <a:cs typeface="Arial Black"/>
              </a:rPr>
              <a:t>Тетроникс</a:t>
            </a:r>
            <a:r>
              <a:rPr lang="ru-RU" sz="4400" spc="-190" dirty="0">
                <a:solidFill>
                  <a:srgbClr val="FFFFFF"/>
                </a:solidFill>
                <a:latin typeface="Arial Black"/>
                <a:cs typeface="Arial Black"/>
              </a:rPr>
              <a:t> – Сервис: </a:t>
            </a:r>
            <a:endParaRPr sz="4400" dirty="0">
              <a:latin typeface="Arial Black"/>
              <a:cs typeface="Arial Black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32700" y="372525"/>
            <a:ext cx="238435" cy="79067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013700" y="276417"/>
            <a:ext cx="2465922" cy="886781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ru-RU" sz="1500" b="1" spc="75" dirty="0">
                <a:solidFill>
                  <a:srgbClr val="FFFFFF"/>
                </a:solidFill>
                <a:latin typeface="Arial"/>
                <a:cs typeface="Arial"/>
              </a:rPr>
              <a:t> 8 800 600 24 16 </a:t>
            </a: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lang="en-US" sz="15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00" b="1" spc="-80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info@txsv.ru</a:t>
            </a:r>
            <a:r>
              <a:rPr lang="ru-RU" sz="15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5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500" b="1" spc="-10" dirty="0">
                <a:solidFill>
                  <a:srgbClr val="FFFFFF"/>
                </a:solidFill>
                <a:latin typeface="Arial"/>
                <a:cs typeface="Arial"/>
              </a:rPr>
              <a:t>https://tetronix-service.ru/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Arial Black" panose="020B0A04020102020204" pitchFamily="34" charset="0"/>
              </a:rPr>
              <a:t>Мультимедиа – наша работа!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451" y="1419225"/>
            <a:ext cx="2438400" cy="8562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2663" y="525447"/>
            <a:ext cx="5517437" cy="623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29" dirty="0"/>
              <a:t>Рок на Стадионе</a:t>
            </a:r>
            <a:endParaRPr spc="-355" dirty="0"/>
          </a:p>
        </p:txBody>
      </p:sp>
      <p:sp>
        <p:nvSpPr>
          <p:cNvPr id="14" name="object 14"/>
          <p:cNvSpPr txBox="1"/>
          <p:nvPr/>
        </p:nvSpPr>
        <p:spPr>
          <a:xfrm>
            <a:off x="362663" y="1495425"/>
            <a:ext cx="5669837" cy="5220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41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добиться качественного звука на стадионе – это нетривиальная задача. Решить данный вопрос позволяет качественное проектирование и использование только профессионального оборудования.</a:t>
            </a: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орудование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Акустические всепогодные системы профессионального уровня  – колонки, сабвуферы, линейные массивы с дополнительной защитой от погодных условий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Мощное световое оборудование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-экраны,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LED-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кубы,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дорожки – для отображения табло и рекламы во время выступлений</a:t>
            </a:r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3" t="5031" r="28445" b="789"/>
          <a:stretch/>
        </p:blipFill>
        <p:spPr bwMode="auto">
          <a:xfrm>
            <a:off x="6235996" y="-16874"/>
            <a:ext cx="4514558" cy="75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05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2663" y="525447"/>
            <a:ext cx="5517437" cy="623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29" dirty="0"/>
              <a:t>«Умная» аудитория</a:t>
            </a:r>
            <a:endParaRPr spc="-355" dirty="0"/>
          </a:p>
        </p:txBody>
      </p:sp>
      <p:sp>
        <p:nvSpPr>
          <p:cNvPr id="14" name="object 14"/>
          <p:cNvSpPr txBox="1"/>
          <p:nvPr/>
        </p:nvSpPr>
        <p:spPr>
          <a:xfrm>
            <a:off x="362663" y="1495425"/>
            <a:ext cx="5669837" cy="5829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41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большее количество вузов и средних специальных учреждений переходят на современный формат «умных» аудиторий</a:t>
            </a: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рудование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9245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– экран для основных презентаций</a:t>
            </a:r>
          </a:p>
          <a:p>
            <a:pPr marL="309245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Интерактивная трибуна </a:t>
            </a:r>
          </a:p>
          <a:p>
            <a:pPr marL="309245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Микрофоны с функцией записи</a:t>
            </a:r>
          </a:p>
          <a:p>
            <a:pPr marL="309245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хранения видео</a:t>
            </a:r>
          </a:p>
          <a:p>
            <a:pPr marL="309245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Акустические системы</a:t>
            </a:r>
          </a:p>
          <a:p>
            <a:pPr marL="309245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PTZ-камеры с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автотрекингом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(автоматическим слежением за выступающим)</a:t>
            </a:r>
          </a:p>
          <a:p>
            <a:pPr marL="309245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Встроенная ВКС-система – для подключения удаленных слушателей</a:t>
            </a:r>
          </a:p>
          <a:p>
            <a:pPr marL="309245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с существующими информационными системами Заказчика</a:t>
            </a:r>
          </a:p>
          <a:p>
            <a:pPr marL="309245" indent="-285750">
              <a:lnSpc>
                <a:spcPct val="10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Дублирующие ТВ-панели</a:t>
            </a: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8" name="Picture 6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3" r="27235" b="630"/>
          <a:stretch/>
        </p:blipFill>
        <p:spPr bwMode="auto">
          <a:xfrm>
            <a:off x="6121400" y="0"/>
            <a:ext cx="4572000" cy="751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6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2663" y="219979"/>
            <a:ext cx="5517437" cy="1234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29" dirty="0"/>
              <a:t>Решения для промышленности</a:t>
            </a:r>
            <a:endParaRPr spc="-355" dirty="0"/>
          </a:p>
        </p:txBody>
      </p:sp>
      <p:sp>
        <p:nvSpPr>
          <p:cNvPr id="14" name="object 14"/>
          <p:cNvSpPr txBox="1"/>
          <p:nvPr/>
        </p:nvSpPr>
        <p:spPr>
          <a:xfrm>
            <a:off x="362663" y="1724025"/>
            <a:ext cx="5669837" cy="3752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Иногда требуется создание единой информационной среды и погружение сотрудников в жизнь компании в самом удаленном месте.</a:t>
            </a: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орудование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Корпоративное ТВ на основе технологии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Signage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любой точке мира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ТВ-панели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централизованного управления устройствами в сети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0" t="5140" r="58132" b="1745"/>
          <a:stretch/>
        </p:blipFill>
        <p:spPr bwMode="auto">
          <a:xfrm>
            <a:off x="6261100" y="0"/>
            <a:ext cx="4432300" cy="75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74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0594" y="369551"/>
            <a:ext cx="5204706" cy="623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35" dirty="0"/>
              <a:t>Как</a:t>
            </a:r>
            <a:r>
              <a:rPr spc="-250" dirty="0"/>
              <a:t> </a:t>
            </a:r>
            <a:r>
              <a:rPr spc="-320" dirty="0" err="1"/>
              <a:t>мы</a:t>
            </a:r>
            <a:r>
              <a:rPr spc="-245" dirty="0"/>
              <a:t> </a:t>
            </a:r>
            <a:r>
              <a:rPr spc="-180" dirty="0" err="1"/>
              <a:t>ра</a:t>
            </a:r>
            <a:r>
              <a:rPr lang="ru-RU" spc="-180" dirty="0"/>
              <a:t>Б</a:t>
            </a:r>
            <a:r>
              <a:rPr spc="-180" dirty="0" err="1"/>
              <a:t>отаем</a:t>
            </a:r>
            <a:endParaRPr spc="-18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41300" y="1343025"/>
            <a:ext cx="6019800" cy="514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121412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Прорабатываем запрос Клиента и формируем техническое решение</a:t>
            </a:r>
          </a:p>
          <a:p>
            <a:pPr marL="355600" marR="121412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21412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Помогаем участвовать в закупках (по 44-, 223-ФЗ и коммерческих)</a:t>
            </a:r>
          </a:p>
          <a:p>
            <a:pPr marL="355600" marR="121412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21412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Поставляем оборудование и ПО строго по ТЗ!</a:t>
            </a:r>
          </a:p>
          <a:p>
            <a:pPr marL="355600" marR="121412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21412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Производим монтаж оборудования «под ключ» и обучение персонала</a:t>
            </a:r>
          </a:p>
          <a:p>
            <a:pPr marL="355600" marR="121412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21412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Даем гарантию на оборудование и помогаем в технических вопросах</a:t>
            </a:r>
          </a:p>
          <a:p>
            <a:pPr marL="355600" marR="121412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1214120" indent="-342900">
              <a:lnSpc>
                <a:spcPct val="100000"/>
              </a:lnSpc>
              <a:spcBef>
                <a:spcPts val="100"/>
              </a:spcBef>
              <a:buAutoNum type="arabicPeriod"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t="-1200" r="30680" b="443"/>
          <a:stretch/>
        </p:blipFill>
        <p:spPr>
          <a:xfrm>
            <a:off x="6261101" y="-104776"/>
            <a:ext cx="4432299" cy="7667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115" y="428625"/>
            <a:ext cx="8688386" cy="163053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Обратитесь к нам, чтобы получить индивидуальное предложение по мультимедиа</a:t>
            </a:r>
          </a:p>
        </p:txBody>
      </p:sp>
      <p:sp>
        <p:nvSpPr>
          <p:cNvPr id="4" name="Текс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Ваш персональный менеджер ООО «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Тетроникс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Сервис»:</a:t>
            </a:r>
          </a:p>
          <a:p>
            <a:pPr marL="0" indent="0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Дмитрий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Шагадатов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отдела продаж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Tel.:+7(343)288-73-00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700)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+79630509896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sde@txsv.ru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936"/>
          <a:stretch/>
        </p:blipFill>
        <p:spPr>
          <a:xfrm>
            <a:off x="7327900" y="3781425"/>
            <a:ext cx="2121325" cy="24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7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7357" y="707228"/>
            <a:ext cx="9272144" cy="623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10" dirty="0">
                <a:latin typeface="+mn-lt"/>
              </a:rPr>
              <a:t>Содержание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5665952"/>
            <a:ext cx="5473065" cy="1894205"/>
          </a:xfrm>
          <a:custGeom>
            <a:avLst/>
            <a:gdLst/>
            <a:ahLst/>
            <a:cxnLst/>
            <a:rect l="l" t="t" r="r" b="b"/>
            <a:pathLst>
              <a:path w="5473065" h="1894204">
                <a:moveTo>
                  <a:pt x="935088" y="876465"/>
                </a:moveTo>
                <a:lnTo>
                  <a:pt x="816610" y="757669"/>
                </a:lnTo>
                <a:lnTo>
                  <a:pt x="564743" y="505142"/>
                </a:lnTo>
                <a:lnTo>
                  <a:pt x="312877" y="757669"/>
                </a:lnTo>
                <a:lnTo>
                  <a:pt x="297954" y="742708"/>
                </a:lnTo>
                <a:lnTo>
                  <a:pt x="179451" y="623900"/>
                </a:lnTo>
                <a:lnTo>
                  <a:pt x="431317" y="371360"/>
                </a:lnTo>
                <a:lnTo>
                  <a:pt x="60972" y="0"/>
                </a:lnTo>
                <a:lnTo>
                  <a:pt x="0" y="61150"/>
                </a:lnTo>
                <a:lnTo>
                  <a:pt x="0" y="803833"/>
                </a:lnTo>
                <a:lnTo>
                  <a:pt x="60972" y="742708"/>
                </a:lnTo>
                <a:lnTo>
                  <a:pt x="194373" y="876465"/>
                </a:lnTo>
                <a:lnTo>
                  <a:pt x="60972" y="1010234"/>
                </a:lnTo>
                <a:lnTo>
                  <a:pt x="0" y="949096"/>
                </a:lnTo>
                <a:lnTo>
                  <a:pt x="0" y="1691767"/>
                </a:lnTo>
                <a:lnTo>
                  <a:pt x="60972" y="1752904"/>
                </a:lnTo>
                <a:lnTo>
                  <a:pt x="431317" y="1381556"/>
                </a:lnTo>
                <a:lnTo>
                  <a:pt x="179451" y="1129017"/>
                </a:lnTo>
                <a:lnTo>
                  <a:pt x="297942" y="1010234"/>
                </a:lnTo>
                <a:lnTo>
                  <a:pt x="312877" y="995273"/>
                </a:lnTo>
                <a:lnTo>
                  <a:pt x="564743" y="1247813"/>
                </a:lnTo>
                <a:lnTo>
                  <a:pt x="816597" y="995273"/>
                </a:lnTo>
                <a:lnTo>
                  <a:pt x="935088" y="876465"/>
                </a:lnTo>
                <a:close/>
              </a:path>
              <a:path w="5473065" h="1894204">
                <a:moveTo>
                  <a:pt x="2449030" y="1886762"/>
                </a:moveTo>
                <a:lnTo>
                  <a:pt x="2330551" y="1767967"/>
                </a:lnTo>
                <a:lnTo>
                  <a:pt x="2078685" y="1515440"/>
                </a:lnTo>
                <a:lnTo>
                  <a:pt x="1826806" y="1767967"/>
                </a:lnTo>
                <a:lnTo>
                  <a:pt x="1811896" y="1753006"/>
                </a:lnTo>
                <a:lnTo>
                  <a:pt x="1693405" y="1634223"/>
                </a:lnTo>
                <a:lnTo>
                  <a:pt x="1826768" y="1500466"/>
                </a:lnTo>
                <a:lnTo>
                  <a:pt x="1945259" y="1381658"/>
                </a:lnTo>
                <a:lnTo>
                  <a:pt x="1826793" y="1262875"/>
                </a:lnTo>
                <a:lnTo>
                  <a:pt x="1574901" y="1010310"/>
                </a:lnTo>
                <a:lnTo>
                  <a:pt x="1456436" y="1129106"/>
                </a:lnTo>
                <a:lnTo>
                  <a:pt x="1456436" y="1634223"/>
                </a:lnTo>
                <a:lnTo>
                  <a:pt x="1323009" y="1767967"/>
                </a:lnTo>
                <a:lnTo>
                  <a:pt x="1308100" y="1753006"/>
                </a:lnTo>
                <a:lnTo>
                  <a:pt x="1189609" y="1634223"/>
                </a:lnTo>
                <a:lnTo>
                  <a:pt x="1323035" y="1500466"/>
                </a:lnTo>
                <a:lnTo>
                  <a:pt x="1456436" y="1634223"/>
                </a:lnTo>
                <a:lnTo>
                  <a:pt x="1456436" y="1129106"/>
                </a:lnTo>
                <a:lnTo>
                  <a:pt x="1323035" y="1262875"/>
                </a:lnTo>
                <a:lnTo>
                  <a:pt x="1071130" y="1010310"/>
                </a:lnTo>
                <a:lnTo>
                  <a:pt x="700747" y="1381658"/>
                </a:lnTo>
                <a:lnTo>
                  <a:pt x="952652" y="1634223"/>
                </a:lnTo>
                <a:lnTo>
                  <a:pt x="819251" y="1767967"/>
                </a:lnTo>
                <a:lnTo>
                  <a:pt x="567385" y="1515440"/>
                </a:lnTo>
                <a:lnTo>
                  <a:pt x="196989" y="1886762"/>
                </a:lnTo>
                <a:lnTo>
                  <a:pt x="204279" y="1894052"/>
                </a:lnTo>
                <a:lnTo>
                  <a:pt x="945032" y="1894052"/>
                </a:lnTo>
                <a:lnTo>
                  <a:pt x="937742" y="1886762"/>
                </a:lnTo>
                <a:lnTo>
                  <a:pt x="1056220" y="1767967"/>
                </a:lnTo>
                <a:lnTo>
                  <a:pt x="1071130" y="1753006"/>
                </a:lnTo>
                <a:lnTo>
                  <a:pt x="1204531" y="1886762"/>
                </a:lnTo>
                <a:lnTo>
                  <a:pt x="1197254" y="1894052"/>
                </a:lnTo>
                <a:lnTo>
                  <a:pt x="1448765" y="1894052"/>
                </a:lnTo>
                <a:lnTo>
                  <a:pt x="1441475" y="1886762"/>
                </a:lnTo>
                <a:lnTo>
                  <a:pt x="1559979" y="1767967"/>
                </a:lnTo>
                <a:lnTo>
                  <a:pt x="1574901" y="1753006"/>
                </a:lnTo>
                <a:lnTo>
                  <a:pt x="1708289" y="1886762"/>
                </a:lnTo>
                <a:lnTo>
                  <a:pt x="1701012" y="1894052"/>
                </a:lnTo>
                <a:lnTo>
                  <a:pt x="2441752" y="1894052"/>
                </a:lnTo>
                <a:lnTo>
                  <a:pt x="2449030" y="1886762"/>
                </a:lnTo>
                <a:close/>
              </a:path>
              <a:path w="5473065" h="1894204">
                <a:moveTo>
                  <a:pt x="4464532" y="1381633"/>
                </a:moveTo>
                <a:lnTo>
                  <a:pt x="4346054" y="1262849"/>
                </a:lnTo>
                <a:lnTo>
                  <a:pt x="4094188" y="1010310"/>
                </a:lnTo>
                <a:lnTo>
                  <a:pt x="3842308" y="1262849"/>
                </a:lnTo>
                <a:lnTo>
                  <a:pt x="3827386" y="1247889"/>
                </a:lnTo>
                <a:lnTo>
                  <a:pt x="3723805" y="1144054"/>
                </a:lnTo>
                <a:lnTo>
                  <a:pt x="3723805" y="1381633"/>
                </a:lnTo>
                <a:lnTo>
                  <a:pt x="3590404" y="1515414"/>
                </a:lnTo>
                <a:lnTo>
                  <a:pt x="3575481" y="1500454"/>
                </a:lnTo>
                <a:lnTo>
                  <a:pt x="3471926" y="1396631"/>
                </a:lnTo>
                <a:lnTo>
                  <a:pt x="3471926" y="1634197"/>
                </a:lnTo>
                <a:lnTo>
                  <a:pt x="3338525" y="1767954"/>
                </a:lnTo>
                <a:lnTo>
                  <a:pt x="3205124" y="1634197"/>
                </a:lnTo>
                <a:lnTo>
                  <a:pt x="3323552" y="1515414"/>
                </a:lnTo>
                <a:lnTo>
                  <a:pt x="3338474" y="1500454"/>
                </a:lnTo>
                <a:lnTo>
                  <a:pt x="3471926" y="1634197"/>
                </a:lnTo>
                <a:lnTo>
                  <a:pt x="3471926" y="1396631"/>
                </a:lnTo>
                <a:lnTo>
                  <a:pt x="3456978" y="1381633"/>
                </a:lnTo>
                <a:lnTo>
                  <a:pt x="3575469" y="1262849"/>
                </a:lnTo>
                <a:lnTo>
                  <a:pt x="3590404" y="1247889"/>
                </a:lnTo>
                <a:lnTo>
                  <a:pt x="3723805" y="1381633"/>
                </a:lnTo>
                <a:lnTo>
                  <a:pt x="3723805" y="1144054"/>
                </a:lnTo>
                <a:lnTo>
                  <a:pt x="3708908" y="1129106"/>
                </a:lnTo>
                <a:lnTo>
                  <a:pt x="3842258" y="995349"/>
                </a:lnTo>
                <a:lnTo>
                  <a:pt x="3960761" y="876541"/>
                </a:lnTo>
                <a:lnTo>
                  <a:pt x="3842296" y="757758"/>
                </a:lnTo>
                <a:lnTo>
                  <a:pt x="3590404" y="505193"/>
                </a:lnTo>
                <a:lnTo>
                  <a:pt x="3471926" y="624001"/>
                </a:lnTo>
                <a:lnTo>
                  <a:pt x="3471926" y="1129106"/>
                </a:lnTo>
                <a:lnTo>
                  <a:pt x="3338499" y="1262849"/>
                </a:lnTo>
                <a:lnTo>
                  <a:pt x="3323577" y="1247889"/>
                </a:lnTo>
                <a:lnTo>
                  <a:pt x="3220034" y="1144092"/>
                </a:lnTo>
                <a:lnTo>
                  <a:pt x="3220034" y="1381633"/>
                </a:lnTo>
                <a:lnTo>
                  <a:pt x="3086620" y="1515389"/>
                </a:lnTo>
                <a:lnTo>
                  <a:pt x="3071736" y="1500454"/>
                </a:lnTo>
                <a:lnTo>
                  <a:pt x="2953232" y="1381633"/>
                </a:lnTo>
                <a:lnTo>
                  <a:pt x="3071711" y="1262849"/>
                </a:lnTo>
                <a:lnTo>
                  <a:pt x="3086633" y="1247889"/>
                </a:lnTo>
                <a:lnTo>
                  <a:pt x="3220034" y="1381633"/>
                </a:lnTo>
                <a:lnTo>
                  <a:pt x="3220034" y="1144092"/>
                </a:lnTo>
                <a:lnTo>
                  <a:pt x="3205099" y="1129106"/>
                </a:lnTo>
                <a:lnTo>
                  <a:pt x="3338525" y="995349"/>
                </a:lnTo>
                <a:lnTo>
                  <a:pt x="3471926" y="1129106"/>
                </a:lnTo>
                <a:lnTo>
                  <a:pt x="3471926" y="624001"/>
                </a:lnTo>
                <a:lnTo>
                  <a:pt x="3338525" y="757758"/>
                </a:lnTo>
                <a:lnTo>
                  <a:pt x="3086633" y="505193"/>
                </a:lnTo>
                <a:lnTo>
                  <a:pt x="2716250" y="876541"/>
                </a:lnTo>
                <a:lnTo>
                  <a:pt x="2968155" y="1129106"/>
                </a:lnTo>
                <a:lnTo>
                  <a:pt x="2834754" y="1262849"/>
                </a:lnTo>
                <a:lnTo>
                  <a:pt x="2582875" y="1010310"/>
                </a:lnTo>
                <a:lnTo>
                  <a:pt x="2212479" y="1381633"/>
                </a:lnTo>
                <a:lnTo>
                  <a:pt x="2582849" y="1752981"/>
                </a:lnTo>
                <a:lnTo>
                  <a:pt x="2834754" y="1500454"/>
                </a:lnTo>
                <a:lnTo>
                  <a:pt x="2968155" y="1634197"/>
                </a:lnTo>
                <a:lnTo>
                  <a:pt x="2716250" y="1886737"/>
                </a:lnTo>
                <a:lnTo>
                  <a:pt x="2723553" y="1894052"/>
                </a:lnTo>
                <a:lnTo>
                  <a:pt x="3953446" y="1894052"/>
                </a:lnTo>
                <a:lnTo>
                  <a:pt x="3960761" y="1886737"/>
                </a:lnTo>
                <a:lnTo>
                  <a:pt x="3842283" y="1767954"/>
                </a:lnTo>
                <a:lnTo>
                  <a:pt x="3708882" y="1634197"/>
                </a:lnTo>
                <a:lnTo>
                  <a:pt x="3827373" y="1515414"/>
                </a:lnTo>
                <a:lnTo>
                  <a:pt x="3842308" y="1500454"/>
                </a:lnTo>
                <a:lnTo>
                  <a:pt x="4094188" y="1752981"/>
                </a:lnTo>
                <a:lnTo>
                  <a:pt x="4346029" y="1500454"/>
                </a:lnTo>
                <a:lnTo>
                  <a:pt x="4464532" y="1381633"/>
                </a:lnTo>
                <a:close/>
              </a:path>
              <a:path w="5473065" h="1894204">
                <a:moveTo>
                  <a:pt x="5472671" y="1886839"/>
                </a:moveTo>
                <a:lnTo>
                  <a:pt x="5102326" y="1515491"/>
                </a:lnTo>
                <a:lnTo>
                  <a:pt x="4850447" y="1768055"/>
                </a:lnTo>
                <a:lnTo>
                  <a:pt x="4598543" y="1515491"/>
                </a:lnTo>
                <a:lnTo>
                  <a:pt x="4228173" y="1886839"/>
                </a:lnTo>
                <a:lnTo>
                  <a:pt x="4235386" y="1894052"/>
                </a:lnTo>
                <a:lnTo>
                  <a:pt x="5465470" y="1894052"/>
                </a:lnTo>
                <a:lnTo>
                  <a:pt x="5472671" y="1886839"/>
                </a:lnTo>
                <a:close/>
              </a:path>
            </a:pathLst>
          </a:custGeom>
          <a:solidFill>
            <a:srgbClr val="7B66A7">
              <a:alpha val="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7357" y="1512822"/>
            <a:ext cx="9044144" cy="5232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  <a:tabLst>
                <a:tab pos="0" algn="l"/>
              </a:tabLst>
            </a:pPr>
            <a:r>
              <a:rPr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25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компании</a:t>
            </a:r>
            <a:endParaRPr lang="ru-RU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Реализованные проекты</a:t>
            </a:r>
            <a:r>
              <a:rPr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Матрица решений</a:t>
            </a: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решения</a:t>
            </a: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Переговорные комнаты и конференц-залы</a:t>
            </a: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Концертные и театральные залы</a:t>
            </a:r>
            <a:endParaRPr lang="ru-RU" sz="2500" u="dash" dirty="0">
              <a:solidFill>
                <a:schemeClr val="tx1"/>
              </a:solidFill>
              <a:uFill>
                <a:solidFill>
                  <a:srgbClr val="766AAB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Мультимедиа экспозиции </a:t>
            </a: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 спортивных сооружений</a:t>
            </a: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«Умные» аудитории</a:t>
            </a: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для промышленности</a:t>
            </a: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мы</a:t>
            </a:r>
            <a:r>
              <a:rPr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работаем</a:t>
            </a:r>
          </a:p>
          <a:p>
            <a:pPr marL="12700" marR="5080" algn="just">
              <a:lnSpc>
                <a:spcPct val="110000"/>
              </a:lnSpc>
              <a:spcBef>
                <a:spcPts val="100"/>
              </a:spcBef>
              <a:tabLst>
                <a:tab pos="0" algn="l"/>
              </a:tabLst>
            </a:pPr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sz="2500" dirty="0">
              <a:solidFill>
                <a:schemeClr val="tx1"/>
              </a:solidFill>
              <a:latin typeface="Arial Black" panose="020B0A04020102020204" pitchFamily="34" charset="0"/>
              <a:cs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536" y="366553"/>
            <a:ext cx="7343780" cy="623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2965" algn="l"/>
              </a:tabLst>
            </a:pPr>
            <a:r>
              <a:rPr spc="-200" dirty="0"/>
              <a:t>O</a:t>
            </a:r>
            <a:r>
              <a:rPr spc="-260" dirty="0"/>
              <a:t> </a:t>
            </a:r>
            <a:r>
              <a:rPr spc="-295" dirty="0" err="1"/>
              <a:t>компани</a:t>
            </a:r>
            <a:r>
              <a:rPr lang="ru-RU" spc="-295" dirty="0"/>
              <a:t>И</a:t>
            </a:r>
            <a:endParaRPr spc="-25" dirty="0"/>
          </a:p>
        </p:txBody>
      </p:sp>
      <p:sp>
        <p:nvSpPr>
          <p:cNvPr id="8" name="object 8"/>
          <p:cNvSpPr/>
          <p:nvPr/>
        </p:nvSpPr>
        <p:spPr>
          <a:xfrm>
            <a:off x="7771701" y="0"/>
            <a:ext cx="2920365" cy="7560309"/>
          </a:xfrm>
          <a:custGeom>
            <a:avLst/>
            <a:gdLst/>
            <a:ahLst/>
            <a:cxnLst/>
            <a:rect l="l" t="t" r="r" b="b"/>
            <a:pathLst>
              <a:path w="2920365" h="7560309">
                <a:moveTo>
                  <a:pt x="0" y="7560005"/>
                </a:moveTo>
                <a:lnTo>
                  <a:pt x="0" y="0"/>
                </a:lnTo>
                <a:lnTo>
                  <a:pt x="2920301" y="0"/>
                </a:lnTo>
                <a:lnTo>
                  <a:pt x="2920301" y="7560005"/>
                </a:lnTo>
                <a:lnTo>
                  <a:pt x="0" y="756000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066774" y="334984"/>
            <a:ext cx="2269834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20</a:t>
            </a:r>
            <a:endParaRPr sz="25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ru-RU" sz="150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15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ет</a:t>
            </a:r>
            <a:r>
              <a:rPr sz="15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на</a:t>
            </a:r>
            <a:r>
              <a:rPr sz="15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рынке</a:t>
            </a:r>
            <a:endParaRPr sz="15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59390" y="1357409"/>
            <a:ext cx="2188826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150+</a:t>
            </a:r>
            <a:endParaRPr sz="2500" dirty="0">
              <a:solidFill>
                <a:schemeClr val="tx1"/>
              </a:solidFill>
              <a:latin typeface="Lucida Fax" panose="02060602050505020204" pitchFamily="18" charset="0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lang="ru-RU" sz="1500" dirty="0">
                <a:solidFill>
                  <a:schemeClr val="tx1"/>
                </a:solidFill>
                <a:latin typeface="Lucida Sans Unicode"/>
                <a:cs typeface="Lucida Sans Unicode"/>
              </a:rPr>
              <a:t>проектов реализовано нашими сотрудниками</a:t>
            </a:r>
            <a:endParaRPr sz="1500" dirty="0">
              <a:solidFill>
                <a:schemeClr val="tx1"/>
              </a:solidFill>
              <a:latin typeface="Lucida Fax" panose="02060602050505020204" pitchFamily="18" charset="0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86858" y="2799580"/>
            <a:ext cx="2269834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24 ч</a:t>
            </a:r>
            <a:endParaRPr sz="25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ru-RU" sz="15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средний срок получения предложения Клиентом</a:t>
            </a:r>
            <a:endParaRPr sz="150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66774" y="4152088"/>
            <a:ext cx="2181442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186</a:t>
            </a:r>
            <a:r>
              <a:rPr sz="25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+</a:t>
            </a:r>
            <a:endParaRPr sz="25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lang="ru-RU" sz="15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производителей, с которыми мы работаем над Вашим проектом </a:t>
            </a:r>
            <a:endParaRPr sz="1500" dirty="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86858" y="5735428"/>
            <a:ext cx="1973905" cy="868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endParaRPr sz="25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sz="15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неиспоnненных </a:t>
            </a:r>
            <a:r>
              <a:rPr sz="15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контрактов</a:t>
            </a:r>
            <a:endParaRPr sz="1500" dirty="0">
              <a:latin typeface="Lucida Sans Unicode"/>
              <a:cs typeface="Lucida Sans Unicode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350371" y="1125939"/>
            <a:ext cx="6762069" cy="577529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 основания Компании – 2025 г.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endParaRPr lang="ru-RU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 деятельности Компании: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b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Мультимедийные решения – комплексные системы, которые объединяют в единое целое звук, световые эффекты, видео для достижения максимального воздействия на зрителя (концертные, актовые и конференц-залы, переговорные комнаты, мультимедиа-  экспозиции и пр.)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endParaRPr lang="ru-RU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  <a:buFontTx/>
              <a:buChar char="-"/>
            </a:pP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ИТ-интеграция – продажа и внедрение «под ключ» программных и аппаратных средств (поставка серверов, СХД, коммутации, АРМов и программного обеспечения для их работы)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  <a:buFontTx/>
              <a:buChar char="-"/>
            </a:pPr>
            <a:endParaRPr lang="ru-RU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  <a:buFontTx/>
              <a:buChar char="-"/>
            </a:pPr>
            <a:r>
              <a:rPr 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Информационная безопасность - </a:t>
            </a:r>
            <a:r>
              <a:rPr lang="ru-RU" sz="1800" dirty="0">
                <a:solidFill>
                  <a:schemeClr val="tx1"/>
                </a:solidFill>
              </a:rPr>
              <a:t>это область, направленная на защиту информации, информационных систем и технологий от несанкционированного доступа, использования, раскрытия, разрушения, изменения или уничтожения. 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7536" y="366553"/>
            <a:ext cx="7343780" cy="623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2965" algn="l"/>
              </a:tabLst>
            </a:pPr>
            <a:r>
              <a:rPr lang="ru-RU" spc="-200" dirty="0"/>
              <a:t>Реализованные проекты</a:t>
            </a:r>
            <a:endParaRPr spc="-25" dirty="0"/>
          </a:p>
        </p:txBody>
      </p:sp>
      <p:sp>
        <p:nvSpPr>
          <p:cNvPr id="8" name="object 8"/>
          <p:cNvSpPr/>
          <p:nvPr/>
        </p:nvSpPr>
        <p:spPr>
          <a:xfrm>
            <a:off x="7771701" y="0"/>
            <a:ext cx="2920365" cy="7560309"/>
          </a:xfrm>
          <a:custGeom>
            <a:avLst/>
            <a:gdLst/>
            <a:ahLst/>
            <a:cxnLst/>
            <a:rect l="l" t="t" r="r" b="b"/>
            <a:pathLst>
              <a:path w="2920365" h="7560309">
                <a:moveTo>
                  <a:pt x="0" y="7560005"/>
                </a:moveTo>
                <a:lnTo>
                  <a:pt x="0" y="0"/>
                </a:lnTo>
                <a:lnTo>
                  <a:pt x="2920301" y="0"/>
                </a:lnTo>
                <a:lnTo>
                  <a:pt x="2920301" y="7560005"/>
                </a:lnTo>
                <a:lnTo>
                  <a:pt x="0" y="7560005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066774" y="334984"/>
            <a:ext cx="2269834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1200+</a:t>
            </a:r>
            <a:endParaRPr sz="25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ru-RU" sz="1500" dirty="0">
                <a:solidFill>
                  <a:srgbClr val="FFFFFF"/>
                </a:solidFill>
                <a:latin typeface="Lucida Sans Unicode"/>
                <a:cs typeface="Lucida Sans Unicode"/>
              </a:rPr>
              <a:t>Точек инсталляции ИБ-оборудования</a:t>
            </a:r>
            <a:endParaRPr sz="15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59390" y="1607756"/>
            <a:ext cx="2188826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spc="-25" dirty="0">
                <a:solidFill>
                  <a:schemeClr val="tx1"/>
                </a:solidFill>
                <a:latin typeface="Lucida Sans Unicode"/>
                <a:cs typeface="Lucida Sans Unicode"/>
              </a:rPr>
              <a:t>30 000+</a:t>
            </a:r>
            <a:endParaRPr sz="2500" dirty="0">
              <a:solidFill>
                <a:schemeClr val="tx1"/>
              </a:solidFill>
              <a:latin typeface="Lucida Fax" panose="02060602050505020204" pitchFamily="18" charset="0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lang="ru-RU" sz="1500" dirty="0">
                <a:solidFill>
                  <a:schemeClr val="tx1"/>
                </a:solidFill>
                <a:latin typeface="Lucida Sans Unicode"/>
                <a:cs typeface="Lucida Sans Unicode"/>
              </a:rPr>
              <a:t>Человек ежегодно пользуются нашими сервисами</a:t>
            </a:r>
            <a:endParaRPr sz="1500" dirty="0">
              <a:solidFill>
                <a:schemeClr val="tx1"/>
              </a:solidFill>
              <a:latin typeface="Lucida Fax" panose="02060602050505020204" pitchFamily="18" charset="0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54728" y="3178123"/>
            <a:ext cx="2269834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1 ч</a:t>
            </a:r>
            <a:endParaRPr sz="25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ru-RU" sz="15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средний срок реагирования на клиентскую заявку</a:t>
            </a:r>
            <a:endParaRPr sz="1500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66774" y="4748490"/>
            <a:ext cx="2181442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sz="25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lang="ru-RU" sz="25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+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Лет опыта работы наших инженеров</a:t>
            </a:r>
            <a:endParaRPr sz="1500" dirty="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83161" y="6090382"/>
            <a:ext cx="1973905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endParaRPr sz="250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00000"/>
              </a:lnSpc>
              <a:spcBef>
                <a:spcPts val="35"/>
              </a:spcBef>
            </a:pPr>
            <a:r>
              <a:rPr lang="ru-RU" sz="15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Отрицательных отзывов</a:t>
            </a:r>
            <a:endParaRPr sz="1500" dirty="0">
              <a:latin typeface="Lucida Sans Unicode"/>
              <a:cs typeface="Lucida Sans Unicode"/>
            </a:endParaRPr>
          </a:p>
        </p:txBody>
      </p:sp>
      <p:sp>
        <p:nvSpPr>
          <p:cNvPr id="20" name="object 10"/>
          <p:cNvSpPr txBox="1"/>
          <p:nvPr/>
        </p:nvSpPr>
        <p:spPr>
          <a:xfrm>
            <a:off x="317500" y="1330571"/>
            <a:ext cx="6762069" cy="958596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spcBef>
                <a:spcPts val="495"/>
              </a:spcBef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Основными заказчиками являются государственные учреждения и оборонные предприятия Свердловской области</a:t>
            </a: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425013"/>
            <a:ext cx="2033163" cy="84382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3127" y="2311941"/>
            <a:ext cx="4692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Мы оснастили   в регионе 99 центров инновационного и гуманитарного образования  «Точка Роста»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13" y="3552748"/>
            <a:ext cx="1132812" cy="9225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22867" y="3391176"/>
            <a:ext cx="4853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Нам доверили поддерживать защищенный канал связи между всеми 1059 школами Свердловской области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54" y="4727431"/>
            <a:ext cx="1835117" cy="11334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22867" y="4750057"/>
            <a:ext cx="4853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Мы создали защищенный канал передачи данных в сети филиалов МФЦ Свердловской области. 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57" y="6206613"/>
            <a:ext cx="1832914" cy="87661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568543" y="6169178"/>
            <a:ext cx="48536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Нами создана система хранения данных критически важной информации на оборонном предприятии</a:t>
            </a: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53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369310" y="185743"/>
            <a:ext cx="8688386" cy="1004882"/>
          </a:xfrm>
        </p:spPr>
        <p:txBody>
          <a:bodyPr/>
          <a:lstStyle/>
          <a:p>
            <a:r>
              <a:rPr lang="ru-RU" dirty="0"/>
              <a:t>География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1" y="1571625"/>
            <a:ext cx="6850148" cy="3904790"/>
          </a:xfrm>
          <a:prstGeom prst="rect">
            <a:avLst/>
          </a:prstGeom>
        </p:spPr>
      </p:pic>
      <p:sp>
        <p:nvSpPr>
          <p:cNvPr id="37" name="object 8"/>
          <p:cNvSpPr/>
          <p:nvPr/>
        </p:nvSpPr>
        <p:spPr>
          <a:xfrm>
            <a:off x="7771701" y="0"/>
            <a:ext cx="2920365" cy="7560309"/>
          </a:xfrm>
          <a:custGeom>
            <a:avLst/>
            <a:gdLst/>
            <a:ahLst/>
            <a:cxnLst/>
            <a:rect l="l" t="t" r="r" b="b"/>
            <a:pathLst>
              <a:path w="2920365" h="7560309">
                <a:moveTo>
                  <a:pt x="0" y="7560005"/>
                </a:moveTo>
                <a:lnTo>
                  <a:pt x="0" y="0"/>
                </a:lnTo>
                <a:lnTo>
                  <a:pt x="2920301" y="0"/>
                </a:lnTo>
                <a:lnTo>
                  <a:pt x="2920301" y="7560005"/>
                </a:lnTo>
                <a:lnTo>
                  <a:pt x="0" y="7560005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0"/>
          <p:cNvSpPr txBox="1"/>
          <p:nvPr/>
        </p:nvSpPr>
        <p:spPr>
          <a:xfrm>
            <a:off x="469900" y="6143625"/>
            <a:ext cx="6762069" cy="340478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spcBef>
                <a:spcPts val="495"/>
              </a:spcBef>
            </a:pP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Работаем по всем регионам Российской Федерации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bject 9"/>
          <p:cNvSpPr txBox="1"/>
          <p:nvPr/>
        </p:nvSpPr>
        <p:spPr>
          <a:xfrm>
            <a:off x="8050222" y="761020"/>
            <a:ext cx="2269834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dirty="0">
                <a:solidFill>
                  <a:schemeClr val="bg1"/>
                </a:solidFill>
                <a:latin typeface="Lucida Sans Unicode"/>
                <a:cs typeface="Lucida Sans Unicode"/>
              </a:rPr>
              <a:t>89 </a:t>
            </a:r>
            <a:endParaRPr sz="2500" dirty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ru-RU" sz="1500" dirty="0">
                <a:solidFill>
                  <a:schemeClr val="bg1"/>
                </a:solidFill>
                <a:latin typeface="Lucida Sans Unicode"/>
                <a:cs typeface="Lucida Sans Unicode"/>
              </a:rPr>
              <a:t>Регионов Российской Федерации – работаем на всей территории страны</a:t>
            </a:r>
            <a:endParaRPr sz="15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sp>
        <p:nvSpPr>
          <p:cNvPr id="40" name="object 9"/>
          <p:cNvSpPr txBox="1"/>
          <p:nvPr/>
        </p:nvSpPr>
        <p:spPr>
          <a:xfrm>
            <a:off x="8050222" y="2608958"/>
            <a:ext cx="2269834" cy="13208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500" dirty="0">
                <a:solidFill>
                  <a:schemeClr val="bg1"/>
                </a:solidFill>
                <a:latin typeface="Lucida Sans Unicode"/>
                <a:cs typeface="Lucida Sans Unicode"/>
              </a:rPr>
              <a:t>+4  </a:t>
            </a:r>
            <a:endParaRPr sz="2500" dirty="0">
              <a:solidFill>
                <a:schemeClr val="bg1"/>
              </a:solidFill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lang="ru-RU" sz="1500" dirty="0">
                <a:solidFill>
                  <a:schemeClr val="bg1"/>
                </a:solidFill>
                <a:latin typeface="Lucida Sans Unicode"/>
                <a:cs typeface="Lucida Sans Unicode"/>
              </a:rPr>
              <a:t>Новых региона России, где мы работаем (ЛНР, ДНР, Запорожская </a:t>
            </a:r>
            <a:r>
              <a:rPr lang="ru-RU" sz="1500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обл</a:t>
            </a:r>
            <a:r>
              <a:rPr lang="ru-RU" sz="1500" dirty="0">
                <a:solidFill>
                  <a:schemeClr val="bg1"/>
                </a:solidFill>
                <a:latin typeface="Lucida Sans Unicode"/>
                <a:cs typeface="Lucida Sans Unicode"/>
              </a:rPr>
              <a:t>, Херсонская </a:t>
            </a:r>
            <a:r>
              <a:rPr lang="ru-RU" sz="1500" dirty="0" err="1">
                <a:solidFill>
                  <a:schemeClr val="bg1"/>
                </a:solidFill>
                <a:latin typeface="Lucida Sans Unicode"/>
                <a:cs typeface="Lucida Sans Unicode"/>
              </a:rPr>
              <a:t>обл</a:t>
            </a:r>
            <a:r>
              <a:rPr lang="ru-RU" sz="1500" dirty="0">
                <a:solidFill>
                  <a:schemeClr val="bg1"/>
                </a:solidFill>
                <a:latin typeface="Lucida Sans Unicode"/>
                <a:cs typeface="Lucida Sans Unicode"/>
              </a:rPr>
              <a:t>)</a:t>
            </a:r>
            <a:endParaRPr sz="150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Матрица Мультимедиа-Решений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876252"/>
              </p:ext>
            </p:extLst>
          </p:nvPr>
        </p:nvGraphicFramePr>
        <p:xfrm>
          <a:off x="392309" y="2028826"/>
          <a:ext cx="9905997" cy="508355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592191">
                  <a:extLst>
                    <a:ext uri="{9D8B030D-6E8A-4147-A177-3AD203B41FA5}">
                      <a16:colId xmlns:a16="http://schemas.microsoft.com/office/drawing/2014/main" val="238380370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61364647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4426416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697369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32966557"/>
                    </a:ext>
                  </a:extLst>
                </a:gridCol>
                <a:gridCol w="1065409">
                  <a:extLst>
                    <a:ext uri="{9D8B030D-6E8A-4147-A177-3AD203B41FA5}">
                      <a16:colId xmlns:a16="http://schemas.microsoft.com/office/drawing/2014/main" val="229546723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311167747"/>
                    </a:ext>
                  </a:extLst>
                </a:gridCol>
                <a:gridCol w="1204391">
                  <a:extLst>
                    <a:ext uri="{9D8B030D-6E8A-4147-A177-3AD203B41FA5}">
                      <a16:colId xmlns:a16="http://schemas.microsoft.com/office/drawing/2014/main" val="2721875958"/>
                    </a:ext>
                  </a:extLst>
                </a:gridCol>
                <a:gridCol w="624409">
                  <a:extLst>
                    <a:ext uri="{9D8B030D-6E8A-4147-A177-3AD203B41FA5}">
                      <a16:colId xmlns:a16="http://schemas.microsoft.com/office/drawing/2014/main" val="3500084914"/>
                    </a:ext>
                  </a:extLst>
                </a:gridCol>
                <a:gridCol w="990597">
                  <a:extLst>
                    <a:ext uri="{9D8B030D-6E8A-4147-A177-3AD203B41FA5}">
                      <a16:colId xmlns:a16="http://schemas.microsoft.com/office/drawing/2014/main" val="697027752"/>
                    </a:ext>
                  </a:extLst>
                </a:gridCol>
              </a:tblGrid>
              <a:tr h="3476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</a:rPr>
                        <a:t>Тип Клиента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ВКС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Звук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Конференц-зал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Свет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Переговорная комната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Медиа-фасады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Интерактивные экраны и киоски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LED-</a:t>
                      </a:r>
                      <a:r>
                        <a:rPr lang="ru-RU" sz="1200" u="none" strike="noStrike" dirty="0">
                          <a:effectLst/>
                        </a:rPr>
                        <a:t>экран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Мультимедиа-экспозиции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976480"/>
                  </a:ext>
                </a:extLst>
              </a:tr>
              <a:tr h="669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Администрация города, области, </a:t>
                      </a:r>
                    </a:p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Городская Дума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542163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Театр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022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Музей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620840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Вуз, ССУЗ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259498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Дворец культуры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03823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Школа искусств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10199"/>
                  </a:ext>
                </a:extLst>
              </a:tr>
              <a:tr h="44808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Общеобразовательное учреждение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0107825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Спортивный объект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623263"/>
                  </a:ext>
                </a:extLst>
              </a:tr>
              <a:tr h="337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Лечебное учреждение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66256"/>
                  </a:ext>
                </a:extLst>
              </a:tr>
              <a:tr h="6698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</a:rPr>
                        <a:t>Промышленное предприятие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</a:p>
                    <a:p>
                      <a:pPr algn="ctr" fontAlgn="b"/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>
                          <a:effectLst/>
                        </a:rPr>
                        <a:t>V</a:t>
                      </a:r>
                      <a:endParaRPr lang="en-US" sz="2400" b="1" u="none" strike="noStrike" dirty="0">
                        <a:effectLst/>
                      </a:endParaRPr>
                    </a:p>
                  </a:txBody>
                  <a:tcPr marL="4941" marR="4941" marT="4941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1" marR="4941" marT="4941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64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51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2663" y="219979"/>
            <a:ext cx="9398752" cy="1234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29" dirty="0"/>
              <a:t>Переговорные комнаты </a:t>
            </a:r>
            <a:br>
              <a:rPr lang="ru-RU" spc="-229" dirty="0"/>
            </a:br>
            <a:r>
              <a:rPr lang="ru-RU" spc="-229" dirty="0"/>
              <a:t>и конференц-залы</a:t>
            </a:r>
            <a:endParaRPr spc="-355" dirty="0"/>
          </a:p>
        </p:txBody>
      </p:sp>
      <p:sp>
        <p:nvSpPr>
          <p:cNvPr id="14" name="object 14"/>
          <p:cNvSpPr txBox="1"/>
          <p:nvPr/>
        </p:nvSpPr>
        <p:spPr>
          <a:xfrm>
            <a:off x="387768" y="1547286"/>
            <a:ext cx="5720932" cy="5510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41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Современный конференц-зал – это сочетание передовых аудио-визуальных технологий и оборудования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380"/>
              </a:spcBef>
            </a:pP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орудование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централизованного управления всеми приборами в сети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Встроенная ВКС-система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экран для презентаций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Интерактивная трибуна 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Микрофоны с функцией записи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голосования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Экраны / ноутбуки, выезжающие из столешницы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хранения видео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Акустические системы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PTZ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-камеры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Дублирующие ТВ-панели / Интерактивные панели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0" t="3031" r="52007" b="-26"/>
          <a:stretch/>
        </p:blipFill>
        <p:spPr bwMode="auto">
          <a:xfrm>
            <a:off x="6282171" y="740"/>
            <a:ext cx="4411230" cy="756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2663" y="219979"/>
            <a:ext cx="5517437" cy="1234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29" dirty="0"/>
              <a:t>Концертные и театральные залы</a:t>
            </a:r>
            <a:endParaRPr spc="-355" dirty="0"/>
          </a:p>
        </p:txBody>
      </p:sp>
      <p:sp>
        <p:nvSpPr>
          <p:cNvPr id="14" name="object 14"/>
          <p:cNvSpPr txBox="1"/>
          <p:nvPr/>
        </p:nvSpPr>
        <p:spPr>
          <a:xfrm>
            <a:off x="362663" y="1724025"/>
            <a:ext cx="5873332" cy="55251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41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Концертный зал должен быть оснащён профессиональным оборудованием для обеспечения комфортной работы артистов и отличных зрительских впечатлений. 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орудование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экран и возможно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-кулисы для отображения информации и использования в качестве кулис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Микрофоны для артистов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Акустические системы – колонки, сабвуферы, линейные массивы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PTZ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-камеры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Сценический свет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Микшерные пульты</a:t>
            </a: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-484" r="48487"/>
          <a:stretch/>
        </p:blipFill>
        <p:spPr bwMode="auto">
          <a:xfrm>
            <a:off x="6261100" y="-42498"/>
            <a:ext cx="4495800" cy="76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747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2663" y="219979"/>
            <a:ext cx="5517437" cy="12346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229" dirty="0"/>
              <a:t>Мультимедиа - экспозиции</a:t>
            </a:r>
            <a:endParaRPr spc="-355" dirty="0"/>
          </a:p>
        </p:txBody>
      </p:sp>
      <p:sp>
        <p:nvSpPr>
          <p:cNvPr id="14" name="object 14"/>
          <p:cNvSpPr txBox="1"/>
          <p:nvPr/>
        </p:nvSpPr>
        <p:spPr>
          <a:xfrm>
            <a:off x="362663" y="1724025"/>
            <a:ext cx="5873332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141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Используются в музеях, образовательных учреждениях, на выставках для создания у посетителя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WOW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-эффекта и погружения в окружающую реальность.</a:t>
            </a: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r>
              <a:rPr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орудование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3495">
              <a:lnSpc>
                <a:spcPct val="100000"/>
              </a:lnSpc>
              <a:spcBef>
                <a:spcPts val="5"/>
              </a:spcBef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Лазерные проекторы с использованием специального ПО  -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мэппинг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Интерактивные доски и панели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Акустические системы – колонки, сабвуферы, линейные массивы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Специальная подсветка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Направленная акустика – «звуковой душ»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-экраны необычных форм и мест расположения (на полу, на потолке и пр.)</a:t>
            </a:r>
          </a:p>
          <a:p>
            <a:pPr marL="309245" indent="-285750">
              <a:lnSpc>
                <a:spcPct val="110000"/>
              </a:lnSpc>
              <a:spcBef>
                <a:spcPts val="5"/>
              </a:spcBef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Специальное интерактивное оборудование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9020" t="27776" r="43888" b="20915"/>
          <a:stretch/>
        </p:blipFill>
        <p:spPr>
          <a:xfrm>
            <a:off x="6172495" y="0"/>
            <a:ext cx="4520905" cy="763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882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458</TotalTime>
  <Words>949</Words>
  <Application>Microsoft Macintosh PowerPoint</Application>
  <PresentationFormat>Произвольный</PresentationFormat>
  <Paragraphs>263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Lucida Fax</vt:lpstr>
      <vt:lpstr>Lucida Sans Unicode</vt:lpstr>
      <vt:lpstr>Tw Cen MT</vt:lpstr>
      <vt:lpstr>Wingdings</vt:lpstr>
      <vt:lpstr>Контур</vt:lpstr>
      <vt:lpstr>Презентация PowerPoint</vt:lpstr>
      <vt:lpstr>Содержание</vt:lpstr>
      <vt:lpstr>O компаниИ</vt:lpstr>
      <vt:lpstr>Реализованные проекты</vt:lpstr>
      <vt:lpstr>География </vt:lpstr>
      <vt:lpstr>Матрица Мультимедиа-Решений</vt:lpstr>
      <vt:lpstr>Переговорные комнаты  и конференц-залы</vt:lpstr>
      <vt:lpstr>Концертные и театральные залы</vt:lpstr>
      <vt:lpstr>Мультимедиа - экспозиции</vt:lpstr>
      <vt:lpstr>Рок на Стадионе</vt:lpstr>
      <vt:lpstr>«Умная» аудитория</vt:lpstr>
      <vt:lpstr>Решения для промышленности</vt:lpstr>
      <vt:lpstr>Как мы раБотаем</vt:lpstr>
      <vt:lpstr>Обратитесь к нам, чтобы получить индивидуальное предложение по мультимедиа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ММВС_Каталог (Электронное использование) 1</dc:title>
  <dc:creator>1</dc:creator>
  <cp:lastModifiedBy>31645</cp:lastModifiedBy>
  <cp:revision>44</cp:revision>
  <dcterms:created xsi:type="dcterms:W3CDTF">2025-05-26T06:20:17Z</dcterms:created>
  <dcterms:modified xsi:type="dcterms:W3CDTF">2025-10-28T16:01:39Z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2024-07-23T00:00:00Z</vt:filetime>
  </property>
  <property fmtid="{D5CDD505-2E9C-101B-9397-08002B2CF9AE}" pid="3" name="Creator">
    <vt:lpwstr>Adobe Illustrator 28.5 (Windows)</vt:lpwstr>
  </property>
  <property fmtid="{D5CDD505-2E9C-101B-9397-08002B2CF9AE}" pid="4" name="LastSaved">
    <vt:filetime>2025-05-26T00:00:00Z</vt:filetime>
  </property>
  <property fmtid="{D5CDD505-2E9C-101B-9397-08002B2CF9AE}" pid="5" name="Producer">
    <vt:lpwstr>3-Heights™ PDF Optimization Shell 6.3.1.5 (http://www.pdf-tools.com)</vt:lpwstr>
  </property>
</Properties>
</file>